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Proxima Nova"/>
      <p:regular r:id="rId34"/>
      <p:bold r:id="rId35"/>
      <p:italic r:id="rId36"/>
      <p:boldItalic r:id="rId37"/>
    </p:embeddedFont>
    <p:embeddedFont>
      <p:font typeface="Bebas Neue"/>
      <p:regular r:id="rId38"/>
    </p:embeddedFont>
    <p:embeddedFont>
      <p:font typeface="Proxima Nova Semibold"/>
      <p:regular r:id="rId39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A860B4-4760-43FC-AD97-213B565C260B}">
  <a:tblStyle styleId="{06A860B4-4760-43FC-AD97-213B565C260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.fntdata"/><Relationship Id="rId20" Type="http://schemas.openxmlformats.org/officeDocument/2006/relationships/slide" Target="slides/slide13.xml"/><Relationship Id="rId41" Type="http://schemas.openxmlformats.org/officeDocument/2006/relationships/font" Target="fonts/ProximaNovaSemibold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35" Type="http://schemas.openxmlformats.org/officeDocument/2006/relationships/font" Target="fonts/ProximaNova-bold.fntdata"/><Relationship Id="rId12" Type="http://schemas.openxmlformats.org/officeDocument/2006/relationships/slide" Target="slides/slide5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8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7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0.xml"/><Relationship Id="rId39" Type="http://schemas.openxmlformats.org/officeDocument/2006/relationships/font" Target="fonts/ProximaNovaSemibold-regular.fntdata"/><Relationship Id="rId16" Type="http://schemas.openxmlformats.org/officeDocument/2006/relationships/slide" Target="slides/slide9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14569cc6e7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14569cc6e7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3816a0760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3816a0760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23816a0760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23816a0760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455db9cbd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455db9cbd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23816a0760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23816a0760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5e0c752c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25e0c752c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14569cc6e7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14569cc6e7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42ca2f40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142ca2f40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14569cc6e7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14569cc6e7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14569cc6e7a_0_1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14569cc6e7a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42ca2f40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42ca2f40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14569cc6e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14569cc6e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25e0c752c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25e0c752c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92b9ca3f2f_0_14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92b9ca3f2f_0_14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455db9cb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455db9cb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1455db9cbd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1455db9cbd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4569cc6e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14569cc6e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1455db9cb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1455db9cb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1455db9cb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1455db9cb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4569cc6e7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14569cc6e7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455db9cbd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455db9cbd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rect b="b" l="l" r="r" t="t"/>
              <a:pathLst>
                <a:path extrusionOk="0" h="5364" w="534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rect b="b" l="l" r="r" t="t"/>
              <a:pathLst>
                <a:path extrusionOk="0" h="3059" w="3084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rect b="b" l="l" r="r" t="t"/>
              <a:pathLst>
                <a:path extrusionOk="0" h="4808" w="5314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rect b="b" l="l" r="r" t="t"/>
              <a:pathLst>
                <a:path extrusionOk="0" h="3252" w="3585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rect b="b" l="l" r="r" t="t"/>
              <a:pathLst>
                <a:path extrusionOk="0" h="1657" w="1831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"/>
          <p:cNvSpPr txBox="1"/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2"/>
          <p:cNvSpPr txBox="1"/>
          <p:nvPr>
            <p:ph idx="1" type="subTitle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fill="none" h="8372" w="8372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rect b="b" l="l" r="r" t="t"/>
              <a:pathLst>
                <a:path extrusionOk="0" h="4813" w="4813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rect b="b" l="l" r="r" t="t"/>
              <a:pathLst>
                <a:path extrusionOk="0" fill="none" h="3259" w="3259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11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759" name="Google Shape;759;p11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11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777" name="Google Shape;777;p11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78" name="Google Shape;778;p11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rect b="b" l="l" r="r" t="t"/>
                <a:pathLst>
                  <a:path extrusionOk="0" h="5182" w="5685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rect b="b" l="l" r="r" t="t"/>
                <a:pathLst>
                  <a:path extrusionOk="0" h="4246" w="4247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rect b="b" l="l" r="r" t="t"/>
                <a:pathLst>
                  <a:path extrusionOk="0" h="2991" w="3014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rect b="b" l="l" r="r" t="t"/>
                <a:pathLst>
                  <a:path extrusionOk="0" h="3174" w="3174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rect b="b" l="l" r="r" t="t"/>
                <a:pathLst>
                  <a:path extrusionOk="0" h="2922" w="2922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rect b="b" l="l" r="r" t="t"/>
                <a:pathLst>
                  <a:path extrusionOk="0" h="44699" w="44738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rect b="b" l="l" r="r" t="t"/>
                <a:pathLst>
                  <a:path extrusionOk="0" h="44698" w="44739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1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1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1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1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1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1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72" name="Google Shape;872;p11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3" name="Google Shape;87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4" name="Google Shape;874;p11"/>
          <p:cNvSpPr txBox="1"/>
          <p:nvPr>
            <p:ph idx="1" type="subTitle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1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6" name="Google Shape;1066;p13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7" name="Google Shape;1067;p13"/>
          <p:cNvSpPr txBox="1"/>
          <p:nvPr>
            <p:ph idx="2" type="title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"/>
          <p:cNvSpPr txBox="1"/>
          <p:nvPr>
            <p:ph hasCustomPrompt="1" idx="3" type="title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0" name="Google Shape;1070;p13"/>
          <p:cNvSpPr txBox="1"/>
          <p:nvPr>
            <p:ph idx="5" type="title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"/>
          <p:cNvSpPr txBox="1"/>
          <p:nvPr>
            <p:ph hasCustomPrompt="1" idx="6" type="title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3" name="Google Shape;1073;p13"/>
          <p:cNvSpPr txBox="1"/>
          <p:nvPr>
            <p:ph idx="8" type="title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"/>
          <p:cNvSpPr txBox="1"/>
          <p:nvPr>
            <p:ph hasCustomPrompt="1" idx="9" type="title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5004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5019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5004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5019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5004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5019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3375" y="20306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6368275" y="1619796"/>
            <a:ext cx="1299390" cy="1565405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274340" y="-2483486"/>
            <a:ext cx="7884219" cy="343377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1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1" name="Google Shape;1271;p14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2" name="Google Shape;1272;p14"/>
          <p:cNvSpPr txBox="1"/>
          <p:nvPr>
            <p:ph idx="2" type="title"/>
          </p:nvPr>
        </p:nvSpPr>
        <p:spPr>
          <a:xfrm>
            <a:off x="7200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3" name="Google Shape;1273;p14"/>
          <p:cNvSpPr txBox="1"/>
          <p:nvPr>
            <p:ph hasCustomPrompt="1" idx="3" type="title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5" name="Google Shape;1275;p14"/>
          <p:cNvSpPr txBox="1"/>
          <p:nvPr>
            <p:ph idx="5" type="title"/>
          </p:nvPr>
        </p:nvSpPr>
        <p:spPr>
          <a:xfrm>
            <a:off x="3666725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6" name="Google Shape;1276;p14"/>
          <p:cNvSpPr txBox="1"/>
          <p:nvPr>
            <p:ph hasCustomPrompt="1" idx="6" type="title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8" name="Google Shape;1278;p14"/>
          <p:cNvSpPr txBox="1"/>
          <p:nvPr>
            <p:ph idx="8" type="title"/>
          </p:nvPr>
        </p:nvSpPr>
        <p:spPr>
          <a:xfrm>
            <a:off x="66723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9" name="Google Shape;1279;p14"/>
          <p:cNvSpPr txBox="1"/>
          <p:nvPr>
            <p:ph hasCustomPrompt="1" idx="9" type="title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84951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84966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84951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84966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84951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84966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1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9" name="Google Shape;1399;p15"/>
          <p:cNvSpPr txBox="1"/>
          <p:nvPr>
            <p:ph idx="1" type="subTitle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0" name="Google Shape;1400;p15"/>
          <p:cNvSpPr txBox="1"/>
          <p:nvPr>
            <p:ph idx="2" type="title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1" name="Google Shape;1401;p15"/>
          <p:cNvSpPr txBox="1"/>
          <p:nvPr>
            <p:ph idx="3" type="subTitle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2" name="Google Shape;1402;p15"/>
          <p:cNvSpPr txBox="1"/>
          <p:nvPr>
            <p:ph idx="4" type="title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3" name="Google Shape;1403;p15"/>
          <p:cNvSpPr txBox="1"/>
          <p:nvPr>
            <p:ph idx="5" type="subTitle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4" name="Google Shape;1404;p15"/>
          <p:cNvSpPr txBox="1"/>
          <p:nvPr>
            <p:ph idx="6" type="title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5" name="Google Shape;1405;p15"/>
          <p:cNvSpPr txBox="1"/>
          <p:nvPr>
            <p:ph idx="7" type="subTitle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6" name="Google Shape;1406;p15"/>
          <p:cNvSpPr txBox="1"/>
          <p:nvPr>
            <p:ph idx="8" type="title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/>
          <p:nvPr>
            <p:ph idx="1" type="subTitle"/>
          </p:nvPr>
        </p:nvSpPr>
        <p:spPr>
          <a:xfrm>
            <a:off x="2400600" y="2067413"/>
            <a:ext cx="4342800" cy="113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9" name="Google Shape;1409;p16"/>
          <p:cNvSpPr txBox="1"/>
          <p:nvPr>
            <p:ph type="title"/>
          </p:nvPr>
        </p:nvSpPr>
        <p:spPr>
          <a:xfrm>
            <a:off x="2400450" y="3332738"/>
            <a:ext cx="43428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10" name="Google Shape;1410;p16"/>
          <p:cNvGrpSpPr/>
          <p:nvPr/>
        </p:nvGrpSpPr>
        <p:grpSpPr>
          <a:xfrm>
            <a:off x="730516" y="4568877"/>
            <a:ext cx="1032712" cy="157579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274468" y="-1001015"/>
            <a:ext cx="10129998" cy="2559475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">
  <p:cSld name="CUSTOM_4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17"/>
          <p:cNvSpPr txBox="1"/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3" name="Google Shape;1543;p17"/>
          <p:cNvSpPr txBox="1"/>
          <p:nvPr>
            <p:ph idx="1" type="subTitle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 1">
  <p:cSld name="CUSTOM_4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flipH="1" rot="-5400000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8"/>
          <p:cNvSpPr txBox="1"/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2" name="Google Shape;1592;p18"/>
          <p:cNvSpPr txBox="1"/>
          <p:nvPr>
            <p:ph idx="1" type="subTitle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370165" y="-2483486"/>
            <a:ext cx="7884219" cy="343377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7222182" y="4568872"/>
            <a:ext cx="881035" cy="290677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1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7" name="Google Shape;1697;p19"/>
          <p:cNvSpPr txBox="1"/>
          <p:nvPr>
            <p:ph idx="1" type="subTitle"/>
          </p:nvPr>
        </p:nvSpPr>
        <p:spPr>
          <a:xfrm>
            <a:off x="7200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8" name="Google Shape;1698;p19"/>
          <p:cNvSpPr txBox="1"/>
          <p:nvPr>
            <p:ph idx="2" type="title"/>
          </p:nvPr>
        </p:nvSpPr>
        <p:spPr>
          <a:xfrm>
            <a:off x="7200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9" name="Google Shape;1699;p19"/>
          <p:cNvSpPr txBox="1"/>
          <p:nvPr>
            <p:ph idx="3" type="subTitle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0" name="Google Shape;1700;p19"/>
          <p:cNvSpPr txBox="1"/>
          <p:nvPr>
            <p:ph idx="4" type="title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1" name="Google Shape;1701;p19"/>
          <p:cNvSpPr txBox="1"/>
          <p:nvPr>
            <p:ph idx="5" type="subTitle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2" name="Google Shape;1702;p19"/>
          <p:cNvSpPr txBox="1"/>
          <p:nvPr>
            <p:ph idx="6" type="title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3" name="Google Shape;1703;p19"/>
          <p:cNvSpPr txBox="1"/>
          <p:nvPr>
            <p:ph idx="7" type="subTitle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4" name="Google Shape;1704;p19"/>
          <p:cNvSpPr txBox="1"/>
          <p:nvPr>
            <p:ph idx="8" type="title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5" name="Google Shape;1705;p19"/>
          <p:cNvSpPr txBox="1"/>
          <p:nvPr>
            <p:ph idx="9" type="subTitle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6" name="Google Shape;1706;p19"/>
          <p:cNvSpPr txBox="1"/>
          <p:nvPr>
            <p:ph idx="13" type="title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7" name="Google Shape;1707;p19"/>
          <p:cNvSpPr txBox="1"/>
          <p:nvPr>
            <p:ph idx="14" type="subTitle"/>
          </p:nvPr>
        </p:nvSpPr>
        <p:spPr>
          <a:xfrm>
            <a:off x="62577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8" name="Google Shape;1708;p19"/>
          <p:cNvSpPr txBox="1"/>
          <p:nvPr>
            <p:ph idx="15" type="title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rect b="b" l="l" r="r" t="t"/>
                  <a:pathLst>
                    <a:path extrusionOk="0" h="5182" w="5685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rect b="b" l="l" r="r" t="t"/>
                  <a:pathLst>
                    <a:path extrusionOk="0" h="44419" w="206136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rect b="b" l="l" r="r" t="t"/>
                  <a:pathLst>
                    <a:path extrusionOk="0" h="58736" w="248409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rect b="b" l="l" r="r" t="t"/>
                  <a:pathLst>
                    <a:path extrusionOk="0" h="78200" w="25197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rect b="b" l="l" r="r" t="t"/>
                  <a:pathLst>
                    <a:path extrusionOk="0" h="43826" w="24640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rect b="b" l="l" r="r" t="t"/>
                  <a:pathLst>
                    <a:path extrusionOk="0" h="51587" w="18767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rect b="b" l="l" r="r" t="t"/>
                  <a:pathLst>
                    <a:path extrusionOk="0" h="60419" w="264911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rect b="b" l="l" r="r" t="t"/>
                  <a:pathLst>
                    <a:path extrusionOk="0" h="30667" w="125426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rect b="b" l="l" r="r" t="t"/>
                  <a:pathLst>
                    <a:path extrusionOk="0" h="21229" w="136427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rect b="b" l="l" r="r" t="t"/>
                  <a:pathLst>
                    <a:path extrusionOk="0" h="15819" w="80985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rect b="b" l="l" r="r" t="t"/>
                  <a:pathLst>
                    <a:path extrusionOk="0" h="20521" w="66194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rect b="b" l="l" r="r" t="t"/>
                  <a:pathLst>
                    <a:path extrusionOk="0" h="18079" w="39169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rect b="b" l="l" r="r" t="t"/>
                  <a:pathLst>
                    <a:path extrusionOk="0" h="23214" w="61196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rect b="b" l="l" r="r" t="t"/>
                  <a:pathLst>
                    <a:path extrusionOk="0" h="5387" w="5387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rect b="b" l="l" r="r" t="t"/>
                  <a:pathLst>
                    <a:path extrusionOk="0" h="3517" w="3494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rect b="b" l="l" r="r" t="t"/>
                  <a:pathLst>
                    <a:path extrusionOk="0" h="3516" w="3493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rect b="b" l="l" r="r" t="t"/>
                  <a:pathLst>
                    <a:path extrusionOk="0" h="3790" w="379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rect b="b" l="l" r="r" t="t"/>
                  <a:pathLst>
                    <a:path extrusionOk="0" h="2398" w="2398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rect b="b" l="l" r="r" t="t"/>
                  <a:pathLst>
                    <a:path extrusionOk="0" h="2786" w="2786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rect b="b" l="l" r="r" t="t"/>
                  <a:pathLst>
                    <a:path extrusionOk="0" h="2763" w="2786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rect b="b" l="l" r="r" t="t"/>
                  <a:pathLst>
                    <a:path extrusionOk="0" h="4246" w="4247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rect b="b" l="l" r="r" t="t"/>
                  <a:pathLst>
                    <a:path extrusionOk="0" h="2991" w="3014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rect b="b" l="l" r="r" t="t"/>
                  <a:pathLst>
                    <a:path extrusionOk="0" h="3174" w="3174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rect b="b" l="l" r="r" t="t"/>
                  <a:pathLst>
                    <a:path extrusionOk="0" h="5570" w="5593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rect b="b" l="l" r="r" t="t"/>
                  <a:pathLst>
                    <a:path extrusionOk="0" h="5593" w="5593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rect b="b" l="l" r="r" t="t"/>
                  <a:pathLst>
                    <a:path extrusionOk="0" h="2603" w="2603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rect b="b" l="l" r="r" t="t"/>
                  <a:pathLst>
                    <a:path extrusionOk="0" h="5776" w="5753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rect b="b" l="l" r="r" t="t"/>
                  <a:pathLst>
                    <a:path extrusionOk="0" h="3722" w="3744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rect b="b" l="l" r="r" t="t"/>
                  <a:pathLst>
                    <a:path extrusionOk="0" h="4247" w="4246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rect b="b" l="l" r="r" t="t"/>
                  <a:pathLst>
                    <a:path extrusionOk="0" h="2922" w="290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rect b="b" l="l" r="r" t="t"/>
                  <a:pathLst>
                    <a:path extrusionOk="0" h="389" w="119834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rect b="b" l="l" r="r" t="t"/>
                  <a:pathLst>
                    <a:path extrusionOk="0" h="2922" w="2922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rect b="b" l="l" r="r" t="t"/>
                  <a:pathLst>
                    <a:path extrusionOk="0" h="44699" w="44738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rect b="b" l="l" r="r" t="t"/>
                  <a:pathLst>
                    <a:path extrusionOk="0" h="44698" w="44739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rect b="b" l="l" r="r" t="t"/>
                  <a:pathLst>
                    <a:path extrusionOk="0" h="28264" w="92033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rect b="b" l="l" r="r" t="t"/>
                  <a:pathLst>
                    <a:path extrusionOk="0" h="3722" w="5982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3" name="Google Shape;1843;p20"/>
          <p:cNvSpPr txBox="1"/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4" name="Google Shape;1844;p20"/>
          <p:cNvSpPr txBox="1"/>
          <p:nvPr>
            <p:ph idx="1" type="subTitle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3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3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276" name="Google Shape;276;p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371" name="Google Shape;371;p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" type="subTitle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4" name="Google Shape;394;p5"/>
          <p:cNvSpPr txBox="1"/>
          <p:nvPr>
            <p:ph idx="2" type="subTitle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5" name="Google Shape;395;p5"/>
          <p:cNvSpPr txBox="1"/>
          <p:nvPr>
            <p:ph idx="3" type="title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6" name="Google Shape;396;p5"/>
          <p:cNvSpPr txBox="1"/>
          <p:nvPr>
            <p:ph idx="4" type="title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7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1" name="Google Shape;471;p7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cap="flat" cmpd="sng" w="13125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flipH="1" rot="-5400000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flipH="1" rot="10800000">
            <a:off x="-3890200" y="6349394"/>
            <a:ext cx="74171" cy="74146"/>
          </a:xfrm>
          <a:custGeom>
            <a:rect b="b" l="l" r="r" t="t"/>
            <a:pathLst>
              <a:path extrusionOk="0" h="2922" w="2923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48" name="Google Shape;548;p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43" name="Google Shape;643;p9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4" name="Google Shape;664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5" name="Google Shape;665;p9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77" name="Google Shape;677;p9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9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695" name="Google Shape;695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696" name="Google Shape;696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rect b="b" l="l" r="r" t="t"/>
                <a:pathLst>
                  <a:path extrusionOk="0" h="5364" w="534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rect b="b" l="l" r="r" t="t"/>
                <a:pathLst>
                  <a:path extrusionOk="0" h="3059" w="3084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rect b="b" l="l" r="r" t="t"/>
                <a:pathLst>
                  <a:path extrusionOk="0" h="4808" w="5314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rect b="b" l="l" r="r" t="t"/>
                <a:pathLst>
                  <a:path extrusionOk="0" h="3252" w="3585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rect b="b" l="l" r="r" t="t"/>
                <a:pathLst>
                  <a:path extrusionOk="0" h="1657" w="1831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fill="none" h="8372" w="8372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rect b="b" l="l" r="r" t="t"/>
                <a:pathLst>
                  <a:path extrusionOk="0" h="4813" w="4813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rect b="b" l="l" r="r" t="t"/>
                <a:pathLst>
                  <a:path extrusionOk="0" fill="none" h="3259" w="3259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rgbClr val="0F3570"/>
              </a:solidFill>
              <a:ln cap="flat" cmpd="sng" w="9525">
                <a:solidFill>
                  <a:schemeClr val="dk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8" name="Google Shape;708;p9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9" name="Google Shape;709;p9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0" name="Google Shape;710;p9"/>
          <p:cNvSpPr txBox="1"/>
          <p:nvPr>
            <p:ph hasCustomPrompt="1"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1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43" name="Google Shape;743;p10"/>
          <p:cNvGrpSpPr/>
          <p:nvPr/>
        </p:nvGrpSpPr>
        <p:grpSpPr>
          <a:xfrm flipH="1" rot="5400000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2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849" name="Google Shape;1849;p2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6.png"/><Relationship Id="rId13" Type="http://schemas.openxmlformats.org/officeDocument/2006/relationships/image" Target="../media/image11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1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5.jpg"/><Relationship Id="rId6" Type="http://schemas.openxmlformats.org/officeDocument/2006/relationships/image" Target="../media/image13.jp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4"/>
          <p:cNvSpPr txBox="1"/>
          <p:nvPr>
            <p:ph type="ctrTitle"/>
          </p:nvPr>
        </p:nvSpPr>
        <p:spPr>
          <a:xfrm>
            <a:off x="1009200" y="18934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</a:rPr>
              <a:t>Generating and Implementing CNN Models to Detect ASL Numbers</a:t>
            </a:r>
            <a:endParaRPr sz="4400">
              <a:solidFill>
                <a:schemeClr val="dk2"/>
              </a:solidFill>
            </a:endParaRPr>
          </a:p>
        </p:txBody>
      </p:sp>
      <p:sp>
        <p:nvSpPr>
          <p:cNvPr id="1856" name="Google Shape;1856;p24"/>
          <p:cNvSpPr txBox="1"/>
          <p:nvPr>
            <p:ph idx="1" type="subTitle"/>
          </p:nvPr>
        </p:nvSpPr>
        <p:spPr>
          <a:xfrm>
            <a:off x="1009200" y="340029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Justin Caringal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Truman State University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Kirksville, Missouri, USA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1857" name="Google Shape;1857;p24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58" name="Google Shape;1858;p24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rect b="b" l="l" r="r" t="t"/>
              <a:pathLst>
                <a:path extrusionOk="0" fill="none" h="20126" w="3309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 rot="5400000">
              <a:off x="294064" y="-86060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rect b="b" l="l" r="r" t="t"/>
              <a:pathLst>
                <a:path extrusionOk="0" fill="none" h="21405" w="1681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rect b="b" l="l" r="r" t="t"/>
              <a:pathLst>
                <a:path extrusionOk="0" h="1906" w="1905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6" name="Google Shape;1866;p24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7" name="Google Shape;1867;p24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008817" y="118125"/>
              <a:ext cx="3134824" cy="182018"/>
            </a:xfrm>
            <a:custGeom>
              <a:rect b="b" l="l" r="r" t="t"/>
              <a:pathLst>
                <a:path extrusionOk="0" fill="none" h="1480" w="2549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cap="rnd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5876365" y="182815"/>
              <a:ext cx="234282" cy="234409"/>
            </a:xfrm>
            <a:custGeom>
              <a:rect b="b" l="l" r="r" t="t"/>
              <a:pathLst>
                <a:path extrusionOk="0" h="1906" w="1905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73" name="Google Shape;18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700" y="3164673"/>
            <a:ext cx="1073289" cy="9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3"/>
          <p:cNvSpPr txBox="1"/>
          <p:nvPr>
            <p:ph type="title"/>
          </p:nvPr>
        </p:nvSpPr>
        <p:spPr>
          <a:xfrm>
            <a:off x="720000" y="29580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Model GeneratioN</a:t>
            </a:r>
            <a:endParaRPr/>
          </a:p>
        </p:txBody>
      </p:sp>
      <p:sp>
        <p:nvSpPr>
          <p:cNvPr id="1949" name="Google Shape;1949;p33"/>
          <p:cNvSpPr txBox="1"/>
          <p:nvPr>
            <p:ph idx="1" type="body"/>
          </p:nvPr>
        </p:nvSpPr>
        <p:spPr>
          <a:xfrm>
            <a:off x="720000" y="893575"/>
            <a:ext cx="7704000" cy="36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2,062</a:t>
            </a:r>
            <a:r>
              <a:rPr lang="en" sz="2400"/>
              <a:t> images (Mavi dataset)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1,962 training, 100 validation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512×512 pixels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Various layers &amp; parameters tested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32×64×32 Conv2D (3×3)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2×2 MaxPooling2D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Dense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Dropout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Early Stopping callback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1950" name="Google Shape;19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346" y="836425"/>
            <a:ext cx="1074475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250" y="2083350"/>
            <a:ext cx="488422" cy="4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34"/>
          <p:cNvSpPr txBox="1"/>
          <p:nvPr>
            <p:ph type="title"/>
          </p:nvPr>
        </p:nvSpPr>
        <p:spPr>
          <a:xfrm>
            <a:off x="720000" y="825500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Stopping</a:t>
            </a:r>
            <a:endParaRPr/>
          </a:p>
        </p:txBody>
      </p:sp>
      <p:sp>
        <p:nvSpPr>
          <p:cNvPr id="1957" name="Google Shape;1957;p34"/>
          <p:cNvSpPr txBox="1"/>
          <p:nvPr>
            <p:ph idx="1" type="subTitle"/>
          </p:nvPr>
        </p:nvSpPr>
        <p:spPr>
          <a:xfrm>
            <a:off x="720000" y="1876938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Measures improvements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/>
              <a:t>Stops if no improvement within </a:t>
            </a:r>
            <a:r>
              <a:rPr i="1" lang="en" sz="2000"/>
              <a:t>n</a:t>
            </a:r>
            <a:r>
              <a:rPr lang="en" sz="2000"/>
              <a:t> epochs</a:t>
            </a:r>
            <a:endParaRPr/>
          </a:p>
        </p:txBody>
      </p:sp>
      <p:pic>
        <p:nvPicPr>
          <p:cNvPr id="1958" name="Google Shape;1958;p34"/>
          <p:cNvPicPr preferRelativeResize="0"/>
          <p:nvPr/>
        </p:nvPicPr>
        <p:blipFill rotWithShape="1">
          <a:blip r:embed="rId3">
            <a:alphaModFix/>
          </a:blip>
          <a:srcRect b="0" l="3680" r="5657" t="6507"/>
          <a:stretch/>
        </p:blipFill>
        <p:spPr>
          <a:xfrm>
            <a:off x="4723725" y="1458488"/>
            <a:ext cx="4045575" cy="22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884" y="2306899"/>
            <a:ext cx="633016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35"/>
          <p:cNvSpPr txBox="1"/>
          <p:nvPr>
            <p:ph type="title"/>
          </p:nvPr>
        </p:nvSpPr>
        <p:spPr>
          <a:xfrm>
            <a:off x="720000" y="29580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IMprovements</a:t>
            </a:r>
            <a:endParaRPr/>
          </a:p>
        </p:txBody>
      </p:sp>
      <p:sp>
        <p:nvSpPr>
          <p:cNvPr id="1965" name="Google Shape;1965;p35"/>
          <p:cNvSpPr txBox="1"/>
          <p:nvPr>
            <p:ph idx="4294967295" type="body"/>
          </p:nvPr>
        </p:nvSpPr>
        <p:spPr>
          <a:xfrm>
            <a:off x="720000" y="893575"/>
            <a:ext cx="7704000" cy="36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11,762 images (Mavi, Thakur, Lexset), 224×224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8,712 training, 2,905 validation, and 145 testing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Elapsed time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Discord bot integration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Introduction of testing statistics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Callbacks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CSVLogger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LearningRateScheduler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TensorBoard</a:t>
            </a:r>
            <a:endParaRPr sz="2400"/>
          </a:p>
        </p:txBody>
      </p:sp>
      <p:grpSp>
        <p:nvGrpSpPr>
          <p:cNvPr id="1966" name="Google Shape;1966;p35"/>
          <p:cNvGrpSpPr/>
          <p:nvPr/>
        </p:nvGrpSpPr>
        <p:grpSpPr>
          <a:xfrm>
            <a:off x="2978712" y="1707980"/>
            <a:ext cx="398446" cy="352955"/>
            <a:chOff x="5162523" y="1182168"/>
            <a:chExt cx="2955831" cy="2779177"/>
          </a:xfrm>
        </p:grpSpPr>
        <p:sp>
          <p:nvSpPr>
            <p:cNvPr id="1967" name="Google Shape;1967;p35"/>
            <p:cNvSpPr/>
            <p:nvPr/>
          </p:nvSpPr>
          <p:spPr>
            <a:xfrm>
              <a:off x="5162523" y="1182168"/>
              <a:ext cx="2955831" cy="2779177"/>
            </a:xfrm>
            <a:custGeom>
              <a:rect b="b" l="l" r="r" t="t"/>
              <a:pathLst>
                <a:path extrusionOk="0" h="19325" w="19328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FFD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8" name="Google Shape;1968;p35"/>
            <p:cNvSpPr/>
            <p:nvPr/>
          </p:nvSpPr>
          <p:spPr>
            <a:xfrm>
              <a:off x="6551586" y="2159230"/>
              <a:ext cx="536173" cy="814123"/>
            </a:xfrm>
            <a:custGeom>
              <a:rect b="b" l="l" r="r" t="t"/>
              <a:pathLst>
                <a:path extrusionOk="0" h="5661" w="3506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3069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9" name="Google Shape;1969;p35"/>
            <p:cNvSpPr/>
            <p:nvPr/>
          </p:nvSpPr>
          <p:spPr>
            <a:xfrm>
              <a:off x="5508909" y="1507760"/>
              <a:ext cx="2263211" cy="2127994"/>
            </a:xfrm>
            <a:custGeom>
              <a:rect b="b" l="l" r="r" t="t"/>
              <a:pathLst>
                <a:path extrusionOk="0" h="14797" w="14799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FFD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970" name="Google Shape;19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10" y="1932330"/>
            <a:ext cx="185190" cy="16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795" y="2096292"/>
            <a:ext cx="488410" cy="4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1471" y="836425"/>
            <a:ext cx="1074475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0425" y="3159250"/>
            <a:ext cx="4159277" cy="188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36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discord.py</a:t>
            </a:r>
            <a:endParaRPr/>
          </a:p>
        </p:txBody>
      </p:sp>
      <p:sp>
        <p:nvSpPr>
          <p:cNvPr id="1979" name="Google Shape;1979;p36"/>
          <p:cNvSpPr txBox="1"/>
          <p:nvPr>
            <p:ph idx="1" type="subTitle"/>
          </p:nvPr>
        </p:nvSpPr>
        <p:spPr>
          <a:xfrm>
            <a:off x="528075" y="1509150"/>
            <a:ext cx="3863400" cy="27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Data collection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Better organization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Information dispersal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Automatic channel generation</a:t>
            </a:r>
            <a:endParaRPr sz="2400"/>
          </a:p>
          <a:p>
            <a: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One-click execution</a:t>
            </a:r>
            <a:endParaRPr sz="2400"/>
          </a:p>
        </p:txBody>
      </p:sp>
      <p:pic>
        <p:nvPicPr>
          <p:cNvPr id="1980" name="Google Shape;19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886" y="710863"/>
            <a:ext cx="3746989" cy="37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5202" y="2190325"/>
            <a:ext cx="808174" cy="7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37"/>
          <p:cNvSpPr txBox="1"/>
          <p:nvPr>
            <p:ph type="title"/>
          </p:nvPr>
        </p:nvSpPr>
        <p:spPr>
          <a:xfrm>
            <a:off x="720000" y="29580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Model Zoo</a:t>
            </a:r>
            <a:endParaRPr/>
          </a:p>
        </p:txBody>
      </p:sp>
      <p:sp>
        <p:nvSpPr>
          <p:cNvPr id="1987" name="Google Shape;1987;p37"/>
          <p:cNvSpPr txBox="1"/>
          <p:nvPr>
            <p:ph idx="1" type="body"/>
          </p:nvPr>
        </p:nvSpPr>
        <p:spPr>
          <a:xfrm>
            <a:off x="720000" y="893575"/>
            <a:ext cx="7704000" cy="36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Pre-trained models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MobileNetv2</a:t>
            </a:r>
            <a:endParaRPr sz="2400">
              <a:solidFill>
                <a:schemeClr val="accen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Trained on ImageNet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Freezing layers</a:t>
            </a:r>
            <a:endParaRPr sz="2400"/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Had little effect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Connected by GlobalAveragePooling2D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+10% accuracy, halved loss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Other models not tested as of writing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Ex. Resnet50</a:t>
            </a:r>
            <a:endParaRPr sz="2400"/>
          </a:p>
        </p:txBody>
      </p:sp>
      <p:pic>
        <p:nvPicPr>
          <p:cNvPr id="1988" name="Google Shape;19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976" y="893575"/>
            <a:ext cx="1758024" cy="18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38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</a:t>
            </a:r>
            <a:endParaRPr/>
          </a:p>
        </p:txBody>
      </p:sp>
      <p:sp>
        <p:nvSpPr>
          <p:cNvPr id="1994" name="Google Shape;1994;p38"/>
          <p:cNvSpPr txBox="1"/>
          <p:nvPr>
            <p:ph idx="1" type="subTitle"/>
          </p:nvPr>
        </p:nvSpPr>
        <p:spPr>
          <a:xfrm>
            <a:off x="528075" y="1509150"/>
            <a:ext cx="3863400" cy="27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Computer vision framework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>
                <a:solidFill>
                  <a:schemeClr val="accent2"/>
                </a:solidFill>
              </a:rPr>
              <a:t>Haar Cascade Classifier</a:t>
            </a:r>
            <a:endParaRPr sz="2400">
              <a:solidFill>
                <a:schemeClr val="accen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Need to connect generated model</a:t>
            </a:r>
            <a:endParaRPr sz="2400"/>
          </a:p>
        </p:txBody>
      </p:sp>
      <p:pic>
        <p:nvPicPr>
          <p:cNvPr id="1995" name="Google Shape;19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150" y="1256100"/>
            <a:ext cx="4447726" cy="263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700" y="3296425"/>
            <a:ext cx="631775" cy="7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39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40"/>
          <p:cNvSpPr txBox="1"/>
          <p:nvPr>
            <p:ph type="title"/>
          </p:nvPr>
        </p:nvSpPr>
        <p:spPr>
          <a:xfrm>
            <a:off x="719975" y="29580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Collected</a:t>
            </a:r>
            <a:endParaRPr/>
          </a:p>
        </p:txBody>
      </p:sp>
      <p:graphicFrame>
        <p:nvGraphicFramePr>
          <p:cNvPr id="2007" name="Google Shape;2007;p40"/>
          <p:cNvGraphicFramePr/>
          <p:nvPr/>
        </p:nvGraphicFramePr>
        <p:xfrm>
          <a:off x="663350" y="78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{06A860B4-4760-43FC-AD97-213B565C260B}</a:tableStyleId>
              </a:tblPr>
              <a:tblGrid>
                <a:gridCol w="1108650"/>
                <a:gridCol w="1108650"/>
                <a:gridCol w="1108650"/>
                <a:gridCol w="1108650"/>
                <a:gridCol w="1108650"/>
                <a:gridCol w="1108650"/>
                <a:gridCol w="1108650"/>
              </a:tblGrid>
              <a:tr h="404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sng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b="1" i="1" sz="1200" u="sng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sng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b="1" i="1" sz="1200" u="sng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sng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Val. Acc. (%)</a:t>
                      </a:r>
                      <a:endParaRPr b="1" i="1" sz="1200" u="sng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sng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Val. Loss (%)</a:t>
                      </a:r>
                      <a:endParaRPr b="1" i="1" sz="1200" u="sng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sng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Acc. (%)</a:t>
                      </a:r>
                      <a:endParaRPr b="1" i="1" sz="1200" u="sng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sng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Loss (%)</a:t>
                      </a:r>
                      <a:endParaRPr b="1" i="1" sz="1200" u="sng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 u="sng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(hrs.)</a:t>
                      </a:r>
                      <a:endParaRPr b="1" i="1" sz="1200" u="sng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C/BFS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20-131023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16.1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140.3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2.67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C/BFS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20-160248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16.2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48.3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161.3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1.77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C/BFS</a:t>
                      </a:r>
                      <a:endParaRPr b="1"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20-182231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90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20.7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63.4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132.7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1.53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C/BFS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25-113027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62.1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128.9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1.55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C/BFS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26-192442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98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13.9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46.9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203.1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1.35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C/BFS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27-101838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8.8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63.4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142.5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MNv2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27-143535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71.7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83.5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0.25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MNv2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27-154003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32.9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71.7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MNv2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27-162115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98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0.25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MNv2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27-164541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20.1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72.4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75.6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MNv2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27-215322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74.5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81.2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0.36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MNv2</a:t>
                      </a:r>
                      <a:endParaRPr b="1"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28-082337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21.2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75.2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81.5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0.38</a:t>
                      </a:r>
                      <a:endParaRPr sz="12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MNv2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28-110102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20.7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73.1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72.6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8" name="Google Shape;2008;p40"/>
          <p:cNvSpPr txBox="1"/>
          <p:nvPr/>
        </p:nvSpPr>
        <p:spPr>
          <a:xfrm>
            <a:off x="663350" y="4407850"/>
            <a:ext cx="776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C/BFS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Custom/Built-From-Scratch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MNv2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MobileNetv2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Percents rounded to nearest tenth, hours rounded to nearest hundredth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1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14" name="Google Shape;2014;p41"/>
          <p:cNvSpPr txBox="1"/>
          <p:nvPr>
            <p:ph idx="1" type="subTitle"/>
          </p:nvPr>
        </p:nvSpPr>
        <p:spPr>
          <a:xfrm>
            <a:off x="720000" y="1765351"/>
            <a:ext cx="3509700" cy="224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Problem researched</a:t>
            </a:r>
            <a:r>
              <a:rPr lang="en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Solution developed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Added to the workflow pipeline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Room for improvements</a:t>
            </a:r>
            <a:endParaRPr sz="2400"/>
          </a:p>
        </p:txBody>
      </p:sp>
      <p:pic>
        <p:nvPicPr>
          <p:cNvPr id="2015" name="Google Shape;20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050" y="1078700"/>
            <a:ext cx="3252350" cy="29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42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2021" name="Google Shape;2021;p42"/>
          <p:cNvSpPr txBox="1"/>
          <p:nvPr>
            <p:ph idx="1" type="subTitle"/>
          </p:nvPr>
        </p:nvSpPr>
        <p:spPr>
          <a:xfrm>
            <a:off x="720000" y="1765351"/>
            <a:ext cx="3509700" cy="224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Full OpenCV Implementation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Script/Tool Suite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Configuration Files</a:t>
            </a:r>
            <a:endParaRPr sz="2400"/>
          </a:p>
        </p:txBody>
      </p:sp>
      <p:pic>
        <p:nvPicPr>
          <p:cNvPr id="2022" name="Google Shape;20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94702"/>
            <a:ext cx="1925186" cy="19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850" y="1194700"/>
            <a:ext cx="2023875" cy="20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025" y="3116151"/>
            <a:ext cx="4163243" cy="83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5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9" name="Google Shape;1879;p25"/>
          <p:cNvSpPr txBox="1"/>
          <p:nvPr>
            <p:ph idx="1" type="subTitle"/>
          </p:nvPr>
        </p:nvSpPr>
        <p:spPr>
          <a:xfrm>
            <a:off x="720000" y="1765351"/>
            <a:ext cx="3509700" cy="224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Artificial intelligence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Leverage resources</a:t>
            </a:r>
            <a:endParaRPr sz="2400"/>
          </a:p>
        </p:txBody>
      </p:sp>
      <p:pic>
        <p:nvPicPr>
          <p:cNvPr id="1880" name="Google Shape;18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075" y="1051061"/>
            <a:ext cx="4055152" cy="304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43"/>
          <p:cNvSpPr txBox="1"/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Acknowledgements</a:t>
            </a:r>
            <a:endParaRPr sz="5000"/>
          </a:p>
        </p:txBody>
      </p:sp>
      <p:sp>
        <p:nvSpPr>
          <p:cNvPr id="2030" name="Google Shape;2030;p43"/>
          <p:cNvSpPr txBox="1"/>
          <p:nvPr>
            <p:ph idx="4294967295" type="body"/>
          </p:nvPr>
        </p:nvSpPr>
        <p:spPr>
          <a:xfrm>
            <a:off x="720000" y="1207575"/>
            <a:ext cx="7704000" cy="33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Dr. Ruthie Halma</a:t>
            </a:r>
            <a:r>
              <a:rPr lang="en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Dr. Don Bindner</a:t>
            </a:r>
            <a:r>
              <a:rPr lang="en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Sam Myers</a:t>
            </a:r>
            <a:r>
              <a:rPr lang="en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031" name="Google Shape;20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00" y="1207575"/>
            <a:ext cx="2470900" cy="2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4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information:</a:t>
            </a:r>
            <a:endParaRPr/>
          </a:p>
        </p:txBody>
      </p:sp>
      <p:sp>
        <p:nvSpPr>
          <p:cNvPr id="2037" name="Google Shape;2037;p44"/>
          <p:cNvSpPr txBox="1"/>
          <p:nvPr>
            <p:ph idx="1" type="subTitle"/>
          </p:nvPr>
        </p:nvSpPr>
        <p:spPr>
          <a:xfrm>
            <a:off x="1216350" y="34143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Access Discord server with outputs</a:t>
            </a:r>
            <a:endParaRPr sz="2000"/>
          </a:p>
        </p:txBody>
      </p:sp>
      <p:sp>
        <p:nvSpPr>
          <p:cNvPr id="2038" name="Google Shape;2038;p44"/>
          <p:cNvSpPr txBox="1"/>
          <p:nvPr>
            <p:ph idx="2" type="subTitle"/>
          </p:nvPr>
        </p:nvSpPr>
        <p:spPr>
          <a:xfrm>
            <a:off x="5234100" y="34143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Visit Github repository for full commit tree</a:t>
            </a:r>
            <a:endParaRPr sz="2000"/>
          </a:p>
        </p:txBody>
      </p:sp>
      <p:sp>
        <p:nvSpPr>
          <p:cNvPr id="2039" name="Google Shape;2039;p44"/>
          <p:cNvSpPr txBox="1"/>
          <p:nvPr>
            <p:ph idx="3" type="title"/>
          </p:nvPr>
        </p:nvSpPr>
        <p:spPr>
          <a:xfrm>
            <a:off x="1216350" y="30609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2040" name="Google Shape;2040;p44"/>
          <p:cNvSpPr txBox="1"/>
          <p:nvPr>
            <p:ph idx="4" type="title"/>
          </p:nvPr>
        </p:nvSpPr>
        <p:spPr>
          <a:xfrm>
            <a:off x="5234100" y="30609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pic>
        <p:nvPicPr>
          <p:cNvPr id="2041" name="Google Shape;20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375" y="1178875"/>
            <a:ext cx="1729700" cy="17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100" y="1178875"/>
            <a:ext cx="1729700" cy="17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7" name="Google Shape;2047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6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886" name="Google Shape;1886;p26"/>
          <p:cNvSpPr txBox="1"/>
          <p:nvPr>
            <p:ph idx="1" type="subTitle"/>
          </p:nvPr>
        </p:nvSpPr>
        <p:spPr>
          <a:xfrm>
            <a:off x="720000" y="1451401"/>
            <a:ext cx="3509700" cy="224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Detect and classify ASL numbers 0-9</a:t>
            </a:r>
            <a:endParaRPr sz="2400"/>
          </a:p>
        </p:txBody>
      </p:sp>
      <p:pic>
        <p:nvPicPr>
          <p:cNvPr id="1887" name="Google Shape;18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585" y="1870500"/>
            <a:ext cx="1542742" cy="7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875" y="720425"/>
            <a:ext cx="1614074" cy="1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875" y="730254"/>
            <a:ext cx="986675" cy="98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4850" y="2426200"/>
            <a:ext cx="1136931" cy="12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9302" y="631598"/>
            <a:ext cx="986675" cy="98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9875" y="3606225"/>
            <a:ext cx="901626" cy="90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2012" y="3327804"/>
            <a:ext cx="1183975" cy="108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5775" y="1727787"/>
            <a:ext cx="986675" cy="9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38650" y="3327813"/>
            <a:ext cx="986675" cy="121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30350" y="3606224"/>
            <a:ext cx="901626" cy="90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26"/>
          <p:cNvPicPr preferRelativeResize="0"/>
          <p:nvPr/>
        </p:nvPicPr>
        <p:blipFill rotWithShape="1">
          <a:blip r:embed="rId13">
            <a:alphaModFix/>
          </a:blip>
          <a:srcRect b="24234" l="11111" r="12889" t="25265"/>
          <a:stretch/>
        </p:blipFill>
        <p:spPr>
          <a:xfrm>
            <a:off x="6424675" y="2626577"/>
            <a:ext cx="2110686" cy="7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45300" y="2743342"/>
            <a:ext cx="1614075" cy="805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7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904" name="Google Shape;1904;p27"/>
          <p:cNvSpPr txBox="1"/>
          <p:nvPr>
            <p:ph idx="1" type="subTitle"/>
          </p:nvPr>
        </p:nvSpPr>
        <p:spPr>
          <a:xfrm>
            <a:off x="720000" y="1451401"/>
            <a:ext cx="3509700" cy="224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Detect and classify ASL numbers 0-9</a:t>
            </a:r>
            <a:endParaRPr sz="2400"/>
          </a:p>
        </p:txBody>
      </p:sp>
      <p:pic>
        <p:nvPicPr>
          <p:cNvPr id="1905" name="Google Shape;19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50" y="3905783"/>
            <a:ext cx="1458824" cy="6630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27"/>
          <p:cNvSpPr txBox="1"/>
          <p:nvPr/>
        </p:nvSpPr>
        <p:spPr>
          <a:xfrm>
            <a:off x="1763775" y="4006475"/>
            <a:ext cx="198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11,762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images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7" name="Google Shape;19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125" y="776266"/>
            <a:ext cx="1676925" cy="167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9475" y="774648"/>
            <a:ext cx="1676925" cy="16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0125" y="2691927"/>
            <a:ext cx="1676925" cy="16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9475" y="2693556"/>
            <a:ext cx="1676925" cy="167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8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Basics of Deep Convolutional Q-Learning</a:t>
            </a:r>
            <a:endParaRPr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9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</a:t>
            </a:r>
            <a:endParaRPr/>
          </a:p>
        </p:txBody>
      </p:sp>
      <p:sp>
        <p:nvSpPr>
          <p:cNvPr id="1921" name="Google Shape;1921;p29"/>
          <p:cNvSpPr txBox="1"/>
          <p:nvPr>
            <p:ph idx="1" type="subTitle"/>
          </p:nvPr>
        </p:nvSpPr>
        <p:spPr>
          <a:xfrm>
            <a:off x="720000" y="1765351"/>
            <a:ext cx="3509700" cy="224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State (</a:t>
            </a:r>
            <a:r>
              <a:rPr lang="en" sz="2400">
                <a:solidFill>
                  <a:schemeClr val="accent2"/>
                </a:solidFill>
              </a:rPr>
              <a:t>Q-value</a:t>
            </a:r>
            <a:r>
              <a:rPr lang="en" sz="2400"/>
              <a:t>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Reward (</a:t>
            </a:r>
            <a:r>
              <a:rPr lang="en" sz="2400">
                <a:solidFill>
                  <a:schemeClr val="accent2"/>
                </a:solidFill>
              </a:rPr>
              <a:t>Temporal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accent2"/>
                </a:solidFill>
              </a:rPr>
              <a:t>Difference</a:t>
            </a:r>
            <a:r>
              <a:rPr lang="en" sz="2400"/>
              <a:t>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Action (</a:t>
            </a:r>
            <a:r>
              <a:rPr lang="en" sz="2400">
                <a:solidFill>
                  <a:schemeClr val="accent2"/>
                </a:solidFill>
              </a:rPr>
              <a:t>Bellman’s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accent2"/>
                </a:solidFill>
              </a:rPr>
              <a:t>equation</a:t>
            </a:r>
            <a:r>
              <a:rPr lang="en" sz="2400"/>
              <a:t>)</a:t>
            </a:r>
            <a:endParaRPr sz="2400"/>
          </a:p>
        </p:txBody>
      </p:sp>
      <p:pic>
        <p:nvPicPr>
          <p:cNvPr id="1922" name="Google Shape;19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675" y="1805576"/>
            <a:ext cx="3990700" cy="15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30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Convolution</a:t>
            </a:r>
            <a:endParaRPr/>
          </a:p>
        </p:txBody>
      </p:sp>
      <p:sp>
        <p:nvSpPr>
          <p:cNvPr id="1928" name="Google Shape;1928;p30"/>
          <p:cNvSpPr txBox="1"/>
          <p:nvPr>
            <p:ph idx="1" type="subTitle"/>
          </p:nvPr>
        </p:nvSpPr>
        <p:spPr>
          <a:xfrm>
            <a:off x="720000" y="1765351"/>
            <a:ext cx="3509700" cy="224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Deep</a:t>
            </a:r>
            <a:r>
              <a:rPr lang="en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Neural Network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Memory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Layers</a:t>
            </a:r>
            <a:r>
              <a:rPr lang="en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Convolution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Max Pooling</a:t>
            </a:r>
            <a:endParaRPr sz="2400"/>
          </a:p>
        </p:txBody>
      </p:sp>
      <p:pic>
        <p:nvPicPr>
          <p:cNvPr id="1929" name="Google Shape;19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325" y="632625"/>
            <a:ext cx="1626678" cy="15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950" y="3383350"/>
            <a:ext cx="3971422" cy="111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30"/>
          <p:cNvPicPr preferRelativeResize="0"/>
          <p:nvPr/>
        </p:nvPicPr>
        <p:blipFill rotWithShape="1">
          <a:blip r:embed="rId5">
            <a:alphaModFix/>
          </a:blip>
          <a:srcRect b="23646" l="0" r="0" t="0"/>
          <a:stretch/>
        </p:blipFill>
        <p:spPr>
          <a:xfrm>
            <a:off x="4790563" y="2344587"/>
            <a:ext cx="3960201" cy="8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1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2"/>
          <p:cNvSpPr txBox="1"/>
          <p:nvPr>
            <p:ph type="title"/>
          </p:nvPr>
        </p:nvSpPr>
        <p:spPr>
          <a:xfrm>
            <a:off x="720000" y="8075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Metrics</a:t>
            </a:r>
            <a:endParaRPr/>
          </a:p>
        </p:txBody>
      </p:sp>
      <p:sp>
        <p:nvSpPr>
          <p:cNvPr id="1942" name="Google Shape;1942;p32"/>
          <p:cNvSpPr txBox="1"/>
          <p:nvPr>
            <p:ph idx="1" type="subTitle"/>
          </p:nvPr>
        </p:nvSpPr>
        <p:spPr>
          <a:xfrm>
            <a:off x="720000" y="1765351"/>
            <a:ext cx="3509700" cy="224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Validation Accuracy</a:t>
            </a:r>
            <a:r>
              <a:rPr lang="en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Validation Loss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Testing Accuracy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Testing Loss</a:t>
            </a:r>
            <a:endParaRPr sz="2400"/>
          </a:p>
        </p:txBody>
      </p:sp>
      <p:pic>
        <p:nvPicPr>
          <p:cNvPr id="1943" name="Google Shape;19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888" y="1825226"/>
            <a:ext cx="4479125" cy="14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